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395" r:id="rId2"/>
    <p:sldId id="301" r:id="rId3"/>
    <p:sldId id="340" r:id="rId4"/>
    <p:sldId id="34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10" r:id="rId13"/>
    <p:sldId id="409" r:id="rId14"/>
    <p:sldId id="411" r:id="rId15"/>
    <p:sldId id="412" r:id="rId16"/>
    <p:sldId id="413" r:id="rId17"/>
    <p:sldId id="415" r:id="rId18"/>
    <p:sldId id="416" r:id="rId19"/>
    <p:sldId id="414" r:id="rId20"/>
    <p:sldId id="417" r:id="rId21"/>
    <p:sldId id="356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9" r:id="rId37"/>
    <p:sldId id="432" r:id="rId38"/>
    <p:sldId id="433" r:id="rId39"/>
    <p:sldId id="434" r:id="rId40"/>
    <p:sldId id="435" r:id="rId41"/>
    <p:sldId id="436" r:id="rId42"/>
    <p:sldId id="437" r:id="rId43"/>
    <p:sldId id="440" r:id="rId44"/>
    <p:sldId id="444" r:id="rId45"/>
    <p:sldId id="441" r:id="rId46"/>
    <p:sldId id="442" r:id="rId47"/>
    <p:sldId id="443" r:id="rId48"/>
    <p:sldId id="445" r:id="rId49"/>
    <p:sldId id="446" r:id="rId50"/>
    <p:sldId id="2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099" autoAdjust="0"/>
  </p:normalViewPr>
  <p:slideViewPr>
    <p:cSldViewPr>
      <p:cViewPr varScale="1">
        <p:scale>
          <a:sx n="106" d="100"/>
          <a:sy n="106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2018-11-04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2555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6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0756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8914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3046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864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update-database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1489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710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1472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74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36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086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54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25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975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2776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9469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7391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102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445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239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92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5175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8750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1315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700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470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0937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3740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microsoft.aspnetcore.authentication.google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653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6960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437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9011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7674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607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6382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“************"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9475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services.AddAuthentication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AddGoogle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googleOptions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googleOptions.ClientId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Configuration["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googleOptions.ClientSecret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Configuration["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Authentication:Google:ClientSecret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});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7235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801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1035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7324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35534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437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50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667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19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020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projectselector/apis/libra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uthentication-using-google-in-asp-net-core-2-0-5ec32c803e23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2369403"/>
            <a:ext cx="84963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+mj-lt"/>
                <a:cs typeface="Times New Roman" pitchFamily="18" charset="0"/>
              </a:rPr>
              <a:t>API Engineering</a:t>
            </a:r>
            <a:endParaRPr lang="en-US" sz="4800" b="1" dirty="0">
              <a:latin typeface="+mj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1648571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5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699956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machine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647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Enabling SSL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project properties…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09BD3-BAF1-476E-B6E9-A1CB40EF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6062"/>
            <a:ext cx="7793544" cy="4181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429677-3BC3-4B89-8A9A-9BFEE0A484E4}"/>
              </a:ext>
            </a:extLst>
          </p:cNvPr>
          <p:cNvSpPr/>
          <p:nvPr/>
        </p:nvSpPr>
        <p:spPr>
          <a:xfrm>
            <a:off x="3327066" y="4815840"/>
            <a:ext cx="141765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Entity Framework Core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 data model changes during development and gets out of sync with the database. The migrations feature in EF Core provides a way to incrementally update the database schema to keep it in sync with the application’s data model while preserving existing data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2350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Entity Framework Core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Migrations includes command-line tools and APIs to do following task: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migrati0n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Update the database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Customize migration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a migration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Revert a migration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Generate SQL scripts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7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Entity Framework Core Migrations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917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Migrations includes command-line tools and APIs to do following task: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Create migration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CA" dirty="0"/>
              <a:t>Add-Migration </a:t>
            </a:r>
            <a:r>
              <a:rPr lang="en-CA" dirty="0" err="1"/>
              <a:t>InitialCreate</a:t>
            </a:r>
            <a:r>
              <a:rPr lang="en-CA" dirty="0"/>
              <a:t>   (PMC)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migrations add </a:t>
            </a:r>
            <a:r>
              <a:rPr lang="en-CA" dirty="0" err="1"/>
              <a:t>InitialCreate</a:t>
            </a:r>
            <a:r>
              <a:rPr lang="en-CA" dirty="0"/>
              <a:t> (Console) </a:t>
            </a:r>
            <a:r>
              <a:rPr lang="en-US" dirty="0"/>
              <a:t> 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Update the database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Update-database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database update (console)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Customize migration code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Add-Migration </a:t>
            </a:r>
            <a:r>
              <a:rPr lang="en-CA" dirty="0" err="1"/>
              <a:t>ADdProductReview</a:t>
            </a:r>
            <a:r>
              <a:rPr lang="en-CA" dirty="0"/>
              <a:t>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 add </a:t>
            </a:r>
            <a:r>
              <a:rPr lang="en-CA" dirty="0" err="1"/>
              <a:t>AddProductReview</a:t>
            </a:r>
            <a:r>
              <a:rPr lang="en-CA" dirty="0"/>
              <a:t> (console)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Remove a migration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Remove-migration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 remove (console)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Revert a migration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Update-database </a:t>
            </a:r>
            <a:r>
              <a:rPr lang="en-CA" dirty="0" err="1"/>
              <a:t>lastgoodmigration</a:t>
            </a:r>
            <a:r>
              <a:rPr lang="en-CA" dirty="0"/>
              <a:t>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database update </a:t>
            </a:r>
            <a:r>
              <a:rPr lang="en-CA" dirty="0" err="1"/>
              <a:t>lastgoodmigration</a:t>
            </a:r>
            <a:r>
              <a:rPr lang="en-CA" dirty="0"/>
              <a:t> (console)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Generate SQL scripts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Script-migration (PMC)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CA" dirty="0"/>
              <a:t>Dotnet </a:t>
            </a:r>
            <a:r>
              <a:rPr lang="en-CA" dirty="0" err="1"/>
              <a:t>ef</a:t>
            </a:r>
            <a:r>
              <a:rPr lang="en-CA" dirty="0"/>
              <a:t> migrations script (console)</a:t>
            </a:r>
            <a:endParaRPr lang="en-US" sz="2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7631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Before running the application,  apply migrations to the application. </a:t>
            </a:r>
          </a:p>
          <a:p>
            <a:r>
              <a:rPr lang="en-US" sz="3200" dirty="0"/>
              <a:t>At the beginning, update the database using the Entity Framework Code Migration by using  </a:t>
            </a:r>
            <a:r>
              <a:rPr lang="en-US" sz="3200" b="1" i="1" dirty="0"/>
              <a:t>Update-Database</a:t>
            </a:r>
            <a:r>
              <a:rPr lang="en-US" sz="3200" dirty="0"/>
              <a:t> command.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4970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Going to Package Manager Console…</a:t>
            </a:r>
            <a:endParaRPr lang="en-CA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B5E202-1C04-41DB-ADD9-8E7728BD0EEB}"/>
              </a:ext>
            </a:extLst>
          </p:cNvPr>
          <p:cNvGrpSpPr/>
          <p:nvPr/>
        </p:nvGrpSpPr>
        <p:grpSpPr>
          <a:xfrm>
            <a:off x="648287" y="2125156"/>
            <a:ext cx="7847426" cy="4137422"/>
            <a:chOff x="648287" y="2125156"/>
            <a:chExt cx="7847426" cy="413742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A4D4EE2-3462-4199-860A-D19A9B58C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70"/>
            <a:stretch/>
          </p:blipFill>
          <p:spPr>
            <a:xfrm>
              <a:off x="648287" y="2125156"/>
              <a:ext cx="7847426" cy="4137422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E5C599E-6121-499B-8C1D-44652C7520BF}"/>
                </a:ext>
              </a:extLst>
            </p:cNvPr>
            <p:cNvSpPr/>
            <p:nvPr/>
          </p:nvSpPr>
          <p:spPr>
            <a:xfrm>
              <a:off x="2667000" y="411480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6B90D5B-CFB5-478A-A048-B604B39A3824}"/>
                </a:ext>
              </a:extLst>
            </p:cNvPr>
            <p:cNvSpPr/>
            <p:nvPr/>
          </p:nvSpPr>
          <p:spPr>
            <a:xfrm>
              <a:off x="676937" y="511426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66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Going to Package Manager Console…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65A79-3D7D-45B0-B48C-1B8ED43A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3" y="1907967"/>
            <a:ext cx="8264410" cy="443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DE2BDC4-C1CB-447E-9E5C-7629D5DFD797}"/>
              </a:ext>
            </a:extLst>
          </p:cNvPr>
          <p:cNvSpPr/>
          <p:nvPr/>
        </p:nvSpPr>
        <p:spPr>
          <a:xfrm>
            <a:off x="988829" y="5359294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B7DD4-0C9A-4870-BCBC-73EFF1D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113353"/>
            <a:ext cx="7848600" cy="4211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Updating the database….</a:t>
            </a:r>
            <a:endParaRPr lang="en-CA" sz="3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E2BDC4-C1CB-447E-9E5C-7629D5DFD797}"/>
              </a:ext>
            </a:extLst>
          </p:cNvPr>
          <p:cNvSpPr/>
          <p:nvPr/>
        </p:nvSpPr>
        <p:spPr>
          <a:xfrm>
            <a:off x="1632099" y="5105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A9D6F-C519-40D1-B833-D09D296F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66446"/>
            <a:ext cx="8122394" cy="4358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Updating the database…. Done!</a:t>
            </a:r>
            <a:endParaRPr lang="en-CA" sz="3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E2BDC4-C1CB-447E-9E5C-7629D5DFD797}"/>
              </a:ext>
            </a:extLst>
          </p:cNvPr>
          <p:cNvSpPr/>
          <p:nvPr/>
        </p:nvSpPr>
        <p:spPr>
          <a:xfrm>
            <a:off x="1348565" y="5449669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Bringing SQL Server Object Explorer…</a:t>
            </a:r>
            <a:endParaRPr lang="en-CA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0B51E-E471-497B-8629-8CE9A17DF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685800" y="1994734"/>
            <a:ext cx="7772400" cy="40978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F0669F7-114F-4287-A8CA-727D52194A56}"/>
              </a:ext>
            </a:extLst>
          </p:cNvPr>
          <p:cNvSpPr/>
          <p:nvPr/>
        </p:nvSpPr>
        <p:spPr>
          <a:xfrm>
            <a:off x="707066" y="3141686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ASP.NET Core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7BF59-7ACA-4AB3-940C-C2DD51C5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072596"/>
            <a:ext cx="7848600" cy="4211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Bringing SQL Server Object Explorer…</a:t>
            </a:r>
            <a:endParaRPr lang="en-CA" sz="3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0669F7-114F-4287-A8CA-727D52194A56}"/>
              </a:ext>
            </a:extLst>
          </p:cNvPr>
          <p:cNvSpPr/>
          <p:nvPr/>
        </p:nvSpPr>
        <p:spPr>
          <a:xfrm>
            <a:off x="772630" y="4423142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2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Launching the application…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4EB9A-33E3-4597-841D-BAE424E0F030}"/>
              </a:ext>
            </a:extLst>
          </p:cNvPr>
          <p:cNvGrpSpPr/>
          <p:nvPr/>
        </p:nvGrpSpPr>
        <p:grpSpPr>
          <a:xfrm>
            <a:off x="990600" y="1757362"/>
            <a:ext cx="7162800" cy="3805238"/>
            <a:chOff x="990600" y="1885040"/>
            <a:chExt cx="7162800" cy="38052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B05EE9-051B-4906-8467-171595B6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885040"/>
              <a:ext cx="7162800" cy="3805238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CC9B401-C700-4C24-A07F-BDA98CA81CE6}"/>
                </a:ext>
              </a:extLst>
            </p:cNvPr>
            <p:cNvSpPr/>
            <p:nvPr/>
          </p:nvSpPr>
          <p:spPr>
            <a:xfrm>
              <a:off x="6502401" y="236850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F1DB02-F4DF-4B2E-86E5-25B63C199869}"/>
                </a:ext>
              </a:extLst>
            </p:cNvPr>
            <p:cNvSpPr/>
            <p:nvPr/>
          </p:nvSpPr>
          <p:spPr>
            <a:xfrm>
              <a:off x="6959601" y="2459619"/>
              <a:ext cx="888999" cy="2835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4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Please find the following link:</a:t>
            </a:r>
          </a:p>
          <a:p>
            <a:r>
              <a:rPr lang="en-US" sz="2000" dirty="0">
                <a:hlinkClick r:id="rId3"/>
              </a:rPr>
              <a:t>https://console.developers.google.com/projectselector/apis/library</a:t>
            </a:r>
            <a:endParaRPr lang="en-CA" sz="32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6684F1-9056-48DA-A154-44E49E4EE9DF}"/>
              </a:ext>
            </a:extLst>
          </p:cNvPr>
          <p:cNvGrpSpPr/>
          <p:nvPr/>
        </p:nvGrpSpPr>
        <p:grpSpPr>
          <a:xfrm>
            <a:off x="647700" y="2343150"/>
            <a:ext cx="7924800" cy="4210050"/>
            <a:chOff x="647700" y="2343150"/>
            <a:chExt cx="7924800" cy="42100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ABAF0F-5E4D-4CC3-9934-73C4F7C91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700" y="2343150"/>
              <a:ext cx="7924800" cy="42100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489BBC8-E791-4FCA-B019-D26EFA92784D}"/>
                </a:ext>
              </a:extLst>
            </p:cNvPr>
            <p:cNvSpPr/>
            <p:nvPr/>
          </p:nvSpPr>
          <p:spPr>
            <a:xfrm rot="16200000">
              <a:off x="4724401" y="5137888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CE39A7-5D96-4DA4-8D07-0C6DC266D7D5}"/>
                </a:ext>
              </a:extLst>
            </p:cNvPr>
            <p:cNvSpPr/>
            <p:nvPr/>
          </p:nvSpPr>
          <p:spPr>
            <a:xfrm>
              <a:off x="4724400" y="4876801"/>
              <a:ext cx="457201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1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Create a new project by assigning an appropriate name (max 30 characters)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65ECB-B9D2-4DF4-91C2-F52282B5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760207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489BBC8-E791-4FCA-B019-D26EFA92784D}"/>
              </a:ext>
            </a:extLst>
          </p:cNvPr>
          <p:cNvSpPr/>
          <p:nvPr/>
        </p:nvSpPr>
        <p:spPr>
          <a:xfrm>
            <a:off x="266300" y="562035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2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2D53-2769-4E39-86FC-94777EC7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23" y="1667381"/>
            <a:ext cx="7009954" cy="3724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CEEDAD9-7BA7-4D79-B964-6F53B8265FBD}"/>
              </a:ext>
            </a:extLst>
          </p:cNvPr>
          <p:cNvSpPr/>
          <p:nvPr/>
        </p:nvSpPr>
        <p:spPr>
          <a:xfrm rot="5400000">
            <a:off x="2175311" y="2057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B33B7E-D022-44D1-91B7-0A15B32BA2F0}"/>
              </a:ext>
            </a:extLst>
          </p:cNvPr>
          <p:cNvSpPr/>
          <p:nvPr/>
        </p:nvSpPr>
        <p:spPr>
          <a:xfrm>
            <a:off x="723323" y="269587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5ED391-F61D-4C8A-ABF0-CB397448C5A4}"/>
              </a:ext>
            </a:extLst>
          </p:cNvPr>
          <p:cNvSpPr/>
          <p:nvPr/>
        </p:nvSpPr>
        <p:spPr>
          <a:xfrm>
            <a:off x="2213411" y="1667381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B91DFD-7E54-418A-B7CF-A38297397D0B}"/>
              </a:ext>
            </a:extLst>
          </p:cNvPr>
          <p:cNvSpPr/>
          <p:nvPr/>
        </p:nvSpPr>
        <p:spPr>
          <a:xfrm>
            <a:off x="342323" y="2745243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9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Enable APIs and get credentials like keys…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29334-3C99-4E08-B4EE-0B35E5EE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5870"/>
            <a:ext cx="7228588" cy="3840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DB49EE4-0374-407E-B6EB-B2A38463A80D}"/>
              </a:ext>
            </a:extLst>
          </p:cNvPr>
          <p:cNvSpPr/>
          <p:nvPr/>
        </p:nvSpPr>
        <p:spPr>
          <a:xfrm>
            <a:off x="547824" y="355332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6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library…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F716C-A1BB-4899-A882-60FCE5FC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64" y="2072187"/>
            <a:ext cx="7297271" cy="3876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DF6D72-67F7-40D7-AD61-4F9DC8FA0378}"/>
              </a:ext>
            </a:extLst>
          </p:cNvPr>
          <p:cNvSpPr/>
          <p:nvPr/>
        </p:nvSpPr>
        <p:spPr>
          <a:xfrm>
            <a:off x="543167" y="3426912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2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library…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5A997-7030-4520-8F0E-159E6A11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51083"/>
            <a:ext cx="7429500" cy="3946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725391E-622A-4D21-B874-438C5FDDACC9}"/>
              </a:ext>
            </a:extLst>
          </p:cNvPr>
          <p:cNvSpPr/>
          <p:nvPr/>
        </p:nvSpPr>
        <p:spPr>
          <a:xfrm>
            <a:off x="1580950" y="372782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91F7A-6F24-43A3-80EF-2F53E4F84B97}"/>
              </a:ext>
            </a:extLst>
          </p:cNvPr>
          <p:cNvSpPr/>
          <p:nvPr/>
        </p:nvSpPr>
        <p:spPr>
          <a:xfrm>
            <a:off x="2057400" y="3352800"/>
            <a:ext cx="1524000" cy="1295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Click on the ENABLE button and it will change into MANAGE</a:t>
            </a:r>
          </a:p>
          <a:p>
            <a:r>
              <a:rPr lang="en-US" sz="2600" dirty="0"/>
              <a:t>Now click on the MANAGE </a:t>
            </a:r>
            <a:r>
              <a:rPr lang="en-US" sz="2600" dirty="0" err="1"/>
              <a:t>buttion</a:t>
            </a:r>
            <a:r>
              <a:rPr lang="en-US" sz="260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47587-C2D0-4F7C-BFD3-5ACBEB68CA48}"/>
              </a:ext>
            </a:extLst>
          </p:cNvPr>
          <p:cNvGrpSpPr/>
          <p:nvPr/>
        </p:nvGrpSpPr>
        <p:grpSpPr>
          <a:xfrm>
            <a:off x="708212" y="2133838"/>
            <a:ext cx="7727576" cy="4105275"/>
            <a:chOff x="708212" y="2133838"/>
            <a:chExt cx="7727576" cy="4105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34AEB9-F44D-4D51-9486-10954BA7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12" y="2133838"/>
              <a:ext cx="7727576" cy="41052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725391E-622A-4D21-B874-438C5FDDACC9}"/>
                </a:ext>
              </a:extLst>
            </p:cNvPr>
            <p:cNvSpPr/>
            <p:nvPr/>
          </p:nvSpPr>
          <p:spPr>
            <a:xfrm rot="5400000">
              <a:off x="3902999" y="409855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791F7A-6F24-43A3-80EF-2F53E4F84B97}"/>
                </a:ext>
              </a:extLst>
            </p:cNvPr>
            <p:cNvSpPr/>
            <p:nvPr/>
          </p:nvSpPr>
          <p:spPr>
            <a:xfrm>
              <a:off x="2289162" y="4538468"/>
              <a:ext cx="533400" cy="228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E6F96-57AD-4076-9873-A8F39F43144F}"/>
              </a:ext>
            </a:extLst>
          </p:cNvPr>
          <p:cNvSpPr/>
          <p:nvPr/>
        </p:nvSpPr>
        <p:spPr>
          <a:xfrm>
            <a:off x="2253336" y="5360574"/>
            <a:ext cx="2798899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F44CEE2-06D4-4754-B05C-F47043F141BD}"/>
              </a:ext>
            </a:extLst>
          </p:cNvPr>
          <p:cNvSpPr/>
          <p:nvPr/>
        </p:nvSpPr>
        <p:spPr>
          <a:xfrm rot="16200000">
            <a:off x="2296715" y="4767067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B17B03-1C93-46E0-BA5D-57B0383E62C9}"/>
              </a:ext>
            </a:extLst>
          </p:cNvPr>
          <p:cNvSpPr/>
          <p:nvPr/>
        </p:nvSpPr>
        <p:spPr>
          <a:xfrm>
            <a:off x="3937064" y="3883679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3067C8-C93A-4835-B03F-35C6F56E4A2F}"/>
              </a:ext>
            </a:extLst>
          </p:cNvPr>
          <p:cNvSpPr/>
          <p:nvPr/>
        </p:nvSpPr>
        <p:spPr>
          <a:xfrm>
            <a:off x="2334814" y="5039601"/>
            <a:ext cx="3810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089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Identity on ASP.NET 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ASP.NET Core Identity is a membership system to allow login functionality be added to our application: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/>
              <a:t>Users can create an account and login with a user name and password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dirty="0"/>
              <a:t>User can login by using an external login provider such as Facebook, Google, Microsoft account, Twitter or others</a:t>
            </a:r>
          </a:p>
        </p:txBody>
      </p:sp>
    </p:spTree>
    <p:extLst>
      <p:ext uri="{BB962C8B-B14F-4D97-AF65-F5344CB8AC3E}">
        <p14:creationId xmlns:p14="http://schemas.microsoft.com/office/powerpoint/2010/main" val="24334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Now click on the Credentials, and then Create Credentials…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28C020-E213-4C9D-97BE-75277CB063AE}"/>
              </a:ext>
            </a:extLst>
          </p:cNvPr>
          <p:cNvGrpSpPr/>
          <p:nvPr/>
        </p:nvGrpSpPr>
        <p:grpSpPr>
          <a:xfrm>
            <a:off x="65567" y="1798413"/>
            <a:ext cx="8506933" cy="4250531"/>
            <a:chOff x="65567" y="1798413"/>
            <a:chExt cx="8506933" cy="42505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48D42A-5407-4D42-A779-E9CD68224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1798413"/>
              <a:ext cx="8001000" cy="425053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BD483F7-00E9-4C7D-997F-1E446CBF992A}"/>
                </a:ext>
              </a:extLst>
            </p:cNvPr>
            <p:cNvSpPr/>
            <p:nvPr/>
          </p:nvSpPr>
          <p:spPr>
            <a:xfrm>
              <a:off x="441257" y="3752953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A35CFF2-483D-4F72-B8B4-5BAF02878034}"/>
                </a:ext>
              </a:extLst>
            </p:cNvPr>
            <p:cNvSpPr/>
            <p:nvPr/>
          </p:nvSpPr>
          <p:spPr>
            <a:xfrm rot="16200000">
              <a:off x="3572093" y="3023519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DF2BB1-C0EC-4AC2-8295-F923F856AAA2}"/>
                </a:ext>
              </a:extLst>
            </p:cNvPr>
            <p:cNvSpPr/>
            <p:nvPr/>
          </p:nvSpPr>
          <p:spPr>
            <a:xfrm>
              <a:off x="65567" y="3796887"/>
              <a:ext cx="381000" cy="36933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1737C0-5E89-4729-B6BA-941C8710566F}"/>
                </a:ext>
              </a:extLst>
            </p:cNvPr>
            <p:cNvSpPr/>
            <p:nvPr/>
          </p:nvSpPr>
          <p:spPr>
            <a:xfrm>
              <a:off x="3616394" y="3491352"/>
              <a:ext cx="381000" cy="36933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91B9F0-1FAF-46DF-ADD7-5E470ED70FE3}"/>
              </a:ext>
            </a:extLst>
          </p:cNvPr>
          <p:cNvGrpSpPr/>
          <p:nvPr/>
        </p:nvGrpSpPr>
        <p:grpSpPr>
          <a:xfrm>
            <a:off x="533400" y="1794540"/>
            <a:ext cx="8153400" cy="4591061"/>
            <a:chOff x="533400" y="1794540"/>
            <a:chExt cx="8153400" cy="4591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89164E-148C-4E17-8CEE-0F9B7084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1794540"/>
              <a:ext cx="8153400" cy="43314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08E0BB7-8D3B-46DA-8B92-77CB74B7C346}"/>
                </a:ext>
              </a:extLst>
            </p:cNvPr>
            <p:cNvSpPr/>
            <p:nvPr/>
          </p:nvSpPr>
          <p:spPr>
            <a:xfrm>
              <a:off x="1828800" y="401733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2CF3C76-0C1C-41FF-99A3-6FFF4D18690E}"/>
                </a:ext>
              </a:extLst>
            </p:cNvPr>
            <p:cNvSpPr/>
            <p:nvPr/>
          </p:nvSpPr>
          <p:spPr>
            <a:xfrm>
              <a:off x="1832344" y="4611078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AAA95F0-1EBB-4422-A3E6-BA1A5AA43A40}"/>
                </a:ext>
              </a:extLst>
            </p:cNvPr>
            <p:cNvSpPr/>
            <p:nvPr/>
          </p:nvSpPr>
          <p:spPr>
            <a:xfrm>
              <a:off x="1828800" y="513995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3EBE0E4-59A0-482C-97F6-3C6D9A17B9B1}"/>
                </a:ext>
              </a:extLst>
            </p:cNvPr>
            <p:cNvSpPr/>
            <p:nvPr/>
          </p:nvSpPr>
          <p:spPr>
            <a:xfrm rot="16200000">
              <a:off x="2514600" y="5928401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03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388059-85C5-49FE-B13E-5B47859EB085}"/>
              </a:ext>
            </a:extLst>
          </p:cNvPr>
          <p:cNvGrpSpPr/>
          <p:nvPr/>
        </p:nvGrpSpPr>
        <p:grpSpPr>
          <a:xfrm>
            <a:off x="457200" y="1826062"/>
            <a:ext cx="8324402" cy="4597493"/>
            <a:chOff x="457200" y="1826062"/>
            <a:chExt cx="8324402" cy="4597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B71350-935F-4063-8166-7FBB9C4A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826062"/>
              <a:ext cx="8324402" cy="442233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7FDDEE9-0093-4BA1-9A79-CE730FAFFB84}"/>
                </a:ext>
              </a:extLst>
            </p:cNvPr>
            <p:cNvSpPr/>
            <p:nvPr/>
          </p:nvSpPr>
          <p:spPr>
            <a:xfrm>
              <a:off x="1828800" y="386493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72C2C78-D6E9-4B51-AE95-050BE0857A0D}"/>
                </a:ext>
              </a:extLst>
            </p:cNvPr>
            <p:cNvSpPr/>
            <p:nvPr/>
          </p:nvSpPr>
          <p:spPr>
            <a:xfrm>
              <a:off x="1828800" y="5966355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D052607-9C24-4CCA-8F61-2AD9BE85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390" y="5756369"/>
            <a:ext cx="2490788" cy="284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BE374A1-E527-4634-B7AE-626C9E08D899}"/>
              </a:ext>
            </a:extLst>
          </p:cNvPr>
          <p:cNvSpPr/>
          <p:nvPr/>
        </p:nvSpPr>
        <p:spPr>
          <a:xfrm>
            <a:off x="4936581" y="5875841"/>
            <a:ext cx="67151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C142C-8722-44C9-B01E-0BA36A27E2A2}"/>
              </a:ext>
            </a:extLst>
          </p:cNvPr>
          <p:cNvSpPr/>
          <p:nvPr/>
        </p:nvSpPr>
        <p:spPr>
          <a:xfrm>
            <a:off x="2437598" y="5831049"/>
            <a:ext cx="2490788" cy="135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179D67-DDF0-45FA-B3C4-1ADA20130747}"/>
              </a:ext>
            </a:extLst>
          </p:cNvPr>
          <p:cNvSpPr/>
          <p:nvPr/>
        </p:nvSpPr>
        <p:spPr>
          <a:xfrm>
            <a:off x="4419601" y="2903688"/>
            <a:ext cx="4191000" cy="17526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0000"/>
                </a:solidFill>
              </a:rPr>
              <a:t>Extremely Important: </a:t>
            </a:r>
          </a:p>
          <a:p>
            <a:r>
              <a:rPr lang="en-US" dirty="0"/>
              <a:t>Based on your localhost address you should use the following format inside the red rectangle:</a:t>
            </a:r>
          </a:p>
          <a:p>
            <a:r>
              <a:rPr lang="en-US" dirty="0"/>
              <a:t>https://[localhost address]/</a:t>
            </a:r>
            <a:r>
              <a:rPr lang="en-US" dirty="0" err="1"/>
              <a:t>signin</a:t>
            </a:r>
            <a:r>
              <a:rPr lang="en-US" dirty="0"/>
              <a:t>-google</a:t>
            </a:r>
          </a:p>
        </p:txBody>
      </p:sp>
    </p:spTree>
    <p:extLst>
      <p:ext uri="{BB962C8B-B14F-4D97-AF65-F5344CB8AC3E}">
        <p14:creationId xmlns:p14="http://schemas.microsoft.com/office/powerpoint/2010/main" val="41101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771ABC-65DC-4C67-AAB3-43D5A6315C2A}"/>
              </a:ext>
            </a:extLst>
          </p:cNvPr>
          <p:cNvGrpSpPr/>
          <p:nvPr/>
        </p:nvGrpSpPr>
        <p:grpSpPr>
          <a:xfrm>
            <a:off x="496787" y="1815429"/>
            <a:ext cx="8304314" cy="4411667"/>
            <a:chOff x="496787" y="1815429"/>
            <a:chExt cx="8304314" cy="44116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E8D79D-BEA6-43EB-BBFB-5126505A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87" y="1815429"/>
              <a:ext cx="8304314" cy="44116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226A959-A585-4E45-B740-FB26F44F1148}"/>
                </a:ext>
              </a:extLst>
            </p:cNvPr>
            <p:cNvSpPr/>
            <p:nvPr/>
          </p:nvSpPr>
          <p:spPr>
            <a:xfrm>
              <a:off x="1828800" y="439833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9611658-094A-4D09-9EDB-2755649F732A}"/>
                </a:ext>
              </a:extLst>
            </p:cNvPr>
            <p:cNvSpPr/>
            <p:nvPr/>
          </p:nvSpPr>
          <p:spPr>
            <a:xfrm>
              <a:off x="1828800" y="486822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53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C417B-8C00-4B41-A108-F41F1650C721}"/>
              </a:ext>
            </a:extLst>
          </p:cNvPr>
          <p:cNvGrpSpPr/>
          <p:nvPr/>
        </p:nvGrpSpPr>
        <p:grpSpPr>
          <a:xfrm>
            <a:off x="571500" y="1865285"/>
            <a:ext cx="8077200" cy="4291013"/>
            <a:chOff x="571500" y="1865285"/>
            <a:chExt cx="8077200" cy="42910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99A5A0-8594-43C5-85E7-35C5878D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1865285"/>
              <a:ext cx="8077200" cy="42910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E994042-F0E8-491C-B6ED-F13D50103247}"/>
                </a:ext>
              </a:extLst>
            </p:cNvPr>
            <p:cNvSpPr/>
            <p:nvPr/>
          </p:nvSpPr>
          <p:spPr>
            <a:xfrm>
              <a:off x="1839433" y="489806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1E9AFD4-E451-46EF-BE0F-BEAB57E5C454}"/>
                </a:ext>
              </a:extLst>
            </p:cNvPr>
            <p:cNvSpPr/>
            <p:nvPr/>
          </p:nvSpPr>
          <p:spPr>
            <a:xfrm>
              <a:off x="1632099" y="5295015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12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Saving a </a:t>
            </a:r>
            <a:r>
              <a:rPr lang="en-US" sz="2600" dirty="0" err="1"/>
              <a:t>json</a:t>
            </a:r>
            <a:r>
              <a:rPr lang="en-US" sz="2600" dirty="0"/>
              <a:t> file….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B3D9D-7F96-4A83-9BC6-C7B63608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1" y="1941740"/>
            <a:ext cx="8117037" cy="4312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7844F2B-68EF-4987-A47C-98591AD1A8F7}"/>
              </a:ext>
            </a:extLst>
          </p:cNvPr>
          <p:cNvSpPr/>
          <p:nvPr/>
        </p:nvSpPr>
        <p:spPr>
          <a:xfrm rot="16200000">
            <a:off x="8204203" y="45720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2F40C-D072-4D69-B206-B3795219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457200" y="1817595"/>
            <a:ext cx="8201971" cy="4324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Creating a Google Application…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419100" y="1179731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Change the following items….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7844F2B-68EF-4987-A47C-98591AD1A8F7}"/>
              </a:ext>
            </a:extLst>
          </p:cNvPr>
          <p:cNvSpPr/>
          <p:nvPr/>
        </p:nvSpPr>
        <p:spPr>
          <a:xfrm>
            <a:off x="5884334" y="506306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Bringing the Manage NuGet Packages…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A503C-74C0-45D1-9DFB-BCC0D5702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717698" y="1906185"/>
            <a:ext cx="7696200" cy="4057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Searching for </a:t>
            </a:r>
            <a:r>
              <a:rPr lang="en-US" sz="2600" dirty="0" err="1"/>
              <a:t>microsoft.aspnetcore.authentication.google</a:t>
            </a:r>
            <a:r>
              <a:rPr lang="en-US" sz="260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2C23E-AB5F-4F44-BD41-86F4AC39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0572"/>
            <a:ext cx="7893666" cy="42354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33FB02F-106E-4B47-87F8-68DFD0EEB66C}"/>
              </a:ext>
            </a:extLst>
          </p:cNvPr>
          <p:cNvSpPr/>
          <p:nvPr/>
        </p:nvSpPr>
        <p:spPr>
          <a:xfrm>
            <a:off x="1001233" y="2739066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Searching for </a:t>
            </a:r>
            <a:r>
              <a:rPr lang="en-US" sz="2600" dirty="0" err="1"/>
              <a:t>microsoft.aspnetcore.authentication.google</a:t>
            </a:r>
            <a:r>
              <a:rPr lang="en-US" sz="2600" dirty="0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E6A055-B8E1-4287-8D11-2A511C962AD6}"/>
              </a:ext>
            </a:extLst>
          </p:cNvPr>
          <p:cNvGrpSpPr/>
          <p:nvPr/>
        </p:nvGrpSpPr>
        <p:grpSpPr>
          <a:xfrm>
            <a:off x="565298" y="1788521"/>
            <a:ext cx="8001000" cy="4293019"/>
            <a:chOff x="565298" y="1788521"/>
            <a:chExt cx="8001000" cy="42930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C3967A-C3B4-4A02-BBC0-EA30DE79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98" y="1788521"/>
              <a:ext cx="8001000" cy="4293019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33FB02F-106E-4B47-87F8-68DFD0EEB66C}"/>
                </a:ext>
              </a:extLst>
            </p:cNvPr>
            <p:cNvSpPr/>
            <p:nvPr/>
          </p:nvSpPr>
          <p:spPr>
            <a:xfrm>
              <a:off x="990600" y="319626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1B4EB5E-DB39-49E1-86DC-129284BC6B48}"/>
                </a:ext>
              </a:extLst>
            </p:cNvPr>
            <p:cNvSpPr/>
            <p:nvPr/>
          </p:nvSpPr>
          <p:spPr>
            <a:xfrm rot="16200000">
              <a:off x="6519532" y="3685164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52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new project…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25F664-CF5E-4C57-9138-096B0D58E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4"/>
          <a:stretch/>
        </p:blipFill>
        <p:spPr>
          <a:xfrm>
            <a:off x="609600" y="1903988"/>
            <a:ext cx="79248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Pressing the accept button…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F20523-96B9-4313-BAE3-938055AC48EE}"/>
              </a:ext>
            </a:extLst>
          </p:cNvPr>
          <p:cNvGrpSpPr/>
          <p:nvPr/>
        </p:nvGrpSpPr>
        <p:grpSpPr>
          <a:xfrm>
            <a:off x="533401" y="1981200"/>
            <a:ext cx="7848600" cy="4139789"/>
            <a:chOff x="533401" y="1727611"/>
            <a:chExt cx="7848600" cy="41397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DFFFFF-AA49-49E7-961E-153247156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30"/>
            <a:stretch/>
          </p:blipFill>
          <p:spPr>
            <a:xfrm>
              <a:off x="533401" y="1727611"/>
              <a:ext cx="7848600" cy="41397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33FB02F-106E-4B47-87F8-68DFD0EEB66C}"/>
                </a:ext>
              </a:extLst>
            </p:cNvPr>
            <p:cNvSpPr/>
            <p:nvPr/>
          </p:nvSpPr>
          <p:spPr>
            <a:xfrm>
              <a:off x="4136952" y="4766932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56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After installing…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00D26-4BA8-42FC-8B3A-DA135E03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7" y="1750953"/>
            <a:ext cx="8382000" cy="44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Right click on the project and choose </a:t>
            </a:r>
            <a:r>
              <a:rPr lang="en-US" sz="2600" b="1" dirty="0"/>
              <a:t>Manage User Secrets</a:t>
            </a:r>
            <a:r>
              <a:rPr lang="en-US" sz="2600" dirty="0"/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9E6803-A67B-4741-976E-798C19615B03}"/>
              </a:ext>
            </a:extLst>
          </p:cNvPr>
          <p:cNvGrpSpPr/>
          <p:nvPr/>
        </p:nvGrpSpPr>
        <p:grpSpPr>
          <a:xfrm>
            <a:off x="298597" y="1722648"/>
            <a:ext cx="8534877" cy="4547018"/>
            <a:chOff x="298597" y="1722648"/>
            <a:chExt cx="8534877" cy="45470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CC4042-EE76-42EB-948F-4CB65D182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87"/>
            <a:stretch/>
          </p:blipFill>
          <p:spPr>
            <a:xfrm>
              <a:off x="298597" y="1722648"/>
              <a:ext cx="8534877" cy="45470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D3849F-3AF2-4D8E-98D6-5659E597D108}"/>
                </a:ext>
              </a:extLst>
            </p:cNvPr>
            <p:cNvSpPr/>
            <p:nvPr/>
          </p:nvSpPr>
          <p:spPr>
            <a:xfrm>
              <a:off x="4866167" y="441960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4683E4-3731-4307-AAC5-EA0CCCB2DA18}"/>
                </a:ext>
              </a:extLst>
            </p:cNvPr>
            <p:cNvSpPr/>
            <p:nvPr/>
          </p:nvSpPr>
          <p:spPr>
            <a:xfrm>
              <a:off x="5350245" y="4546601"/>
              <a:ext cx="2130056" cy="190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3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 </a:t>
            </a:r>
            <a:r>
              <a:rPr lang="en-US" sz="2600" dirty="0" err="1"/>
              <a:t>secrets.json</a:t>
            </a:r>
            <a:r>
              <a:rPr lang="en-US" sz="2600" dirty="0"/>
              <a:t> file will open. Put the following code in it: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D1E8C-32B3-4818-82CE-08AA12D7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5" y="2061831"/>
            <a:ext cx="8305800" cy="16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44AF0-4F00-4FD2-A79B-1369B96A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2039490"/>
            <a:ext cx="8077200" cy="43339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6B5B7-CCE0-4914-BC05-EBF1B3EA6C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 </a:t>
            </a:r>
            <a:r>
              <a:rPr lang="en-US" sz="2600" dirty="0" err="1"/>
              <a:t>secrets.json</a:t>
            </a:r>
            <a:r>
              <a:rPr lang="en-US" sz="2600" dirty="0"/>
              <a:t> file will open. Put the following code in it:</a:t>
            </a:r>
          </a:p>
        </p:txBody>
      </p:sp>
    </p:spTree>
    <p:extLst>
      <p:ext uri="{BB962C8B-B14F-4D97-AF65-F5344CB8AC3E}">
        <p14:creationId xmlns:p14="http://schemas.microsoft.com/office/powerpoint/2010/main" val="8973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Configure Web App to Use Google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We need to add the following lines into </a:t>
            </a:r>
            <a:r>
              <a:rPr lang="en-US" sz="2600" b="1" i="1" dirty="0" err="1"/>
              <a:t>Startup.cs</a:t>
            </a:r>
            <a:r>
              <a:rPr lang="en-US" sz="2600" dirty="0"/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F34CE3-D64B-47A3-AC6A-FFC4CD485408}"/>
              </a:ext>
            </a:extLst>
          </p:cNvPr>
          <p:cNvGrpSpPr/>
          <p:nvPr/>
        </p:nvGrpSpPr>
        <p:grpSpPr>
          <a:xfrm>
            <a:off x="336698" y="1792945"/>
            <a:ext cx="8458200" cy="4538334"/>
            <a:chOff x="336698" y="1792945"/>
            <a:chExt cx="8458200" cy="4538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146C9E-AC98-47C1-90D4-7E927378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698" y="1792945"/>
              <a:ext cx="8458200" cy="453833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9A165-2CB9-4BF5-91BE-E97BFA22F1A3}"/>
                </a:ext>
              </a:extLst>
            </p:cNvPr>
            <p:cNvSpPr/>
            <p:nvPr/>
          </p:nvSpPr>
          <p:spPr>
            <a:xfrm>
              <a:off x="2660798" y="3505200"/>
              <a:ext cx="4349602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65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Running the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Now run the application and go to the Login tab…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CE26FF-B506-4BFC-BB5E-E9BBB01380DD}"/>
              </a:ext>
            </a:extLst>
          </p:cNvPr>
          <p:cNvGrpSpPr/>
          <p:nvPr/>
        </p:nvGrpSpPr>
        <p:grpSpPr>
          <a:xfrm>
            <a:off x="665630" y="1920493"/>
            <a:ext cx="7584141" cy="4029075"/>
            <a:chOff x="665630" y="1920493"/>
            <a:chExt cx="7584141" cy="4029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0739516-D553-4457-81BB-B2431B18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630" y="1920493"/>
              <a:ext cx="7584141" cy="40290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59E9DA-0C7D-4B43-998A-963F8DF856A6}"/>
                </a:ext>
              </a:extLst>
            </p:cNvPr>
            <p:cNvSpPr/>
            <p:nvPr/>
          </p:nvSpPr>
          <p:spPr>
            <a:xfrm>
              <a:off x="4191000" y="3048000"/>
              <a:ext cx="2133600" cy="990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FE1DC4D-AA94-42BE-8F9C-FF5F9DCC2549}"/>
                </a:ext>
              </a:extLst>
            </p:cNvPr>
            <p:cNvSpPr/>
            <p:nvPr/>
          </p:nvSpPr>
          <p:spPr>
            <a:xfrm>
              <a:off x="4000500" y="347783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Running the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/>
              <a:t>Yaaaaaaaay</a:t>
            </a:r>
            <a:r>
              <a:rPr lang="en-US" sz="2600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D9407-1953-4ABE-8922-C71404CC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1838051"/>
            <a:ext cx="6934200" cy="3683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9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98597" y="526721"/>
            <a:ext cx="853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Reference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E3F2A-97CE-4684-8AA8-F12B33F829EE}"/>
              </a:ext>
            </a:extLst>
          </p:cNvPr>
          <p:cNvSpPr/>
          <p:nvPr/>
        </p:nvSpPr>
        <p:spPr>
          <a:xfrm>
            <a:off x="304801" y="1129217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https://medium.freecodecamp.org/authentication-using-google-in-asp-net-core-2-0-5ec32c803e23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3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298EA-123D-4203-A25D-C2B90284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939064"/>
            <a:ext cx="6248400" cy="439506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E60A3B-8C9B-4D41-970C-3DC3199BE7F4}"/>
              </a:ext>
            </a:extLst>
          </p:cNvPr>
          <p:cNvSpPr/>
          <p:nvPr/>
        </p:nvSpPr>
        <p:spPr>
          <a:xfrm>
            <a:off x="4805362" y="4724399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6EBBD-78FD-4C6D-99DE-E0634D6E47BB}"/>
              </a:ext>
            </a:extLst>
          </p:cNvPr>
          <p:cNvGrpSpPr/>
          <p:nvPr/>
        </p:nvGrpSpPr>
        <p:grpSpPr>
          <a:xfrm>
            <a:off x="1352550" y="1854637"/>
            <a:ext cx="6438900" cy="4524189"/>
            <a:chOff x="1352550" y="1854637"/>
            <a:chExt cx="6438900" cy="45241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1A0337D-DF52-4E46-BC06-33F306E1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550" y="1854637"/>
              <a:ext cx="6438900" cy="45241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3C8B922-F2D3-449E-8EDF-C40CCA5E274B}"/>
                </a:ext>
              </a:extLst>
            </p:cNvPr>
            <p:cNvSpPr/>
            <p:nvPr/>
          </p:nvSpPr>
          <p:spPr>
            <a:xfrm>
              <a:off x="1409702" y="3737550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B149C56-DBB5-41A9-A5F0-CF5C06D96A87}"/>
                </a:ext>
              </a:extLst>
            </p:cNvPr>
            <p:cNvSpPr/>
            <p:nvPr/>
          </p:nvSpPr>
          <p:spPr>
            <a:xfrm>
              <a:off x="5557840" y="4833936"/>
              <a:ext cx="457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6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3C631D-1350-4394-A0D0-62C1C193E010}"/>
              </a:ext>
            </a:extLst>
          </p:cNvPr>
          <p:cNvGrpSpPr/>
          <p:nvPr/>
        </p:nvGrpSpPr>
        <p:grpSpPr>
          <a:xfrm>
            <a:off x="1257300" y="1890147"/>
            <a:ext cx="6629400" cy="4663053"/>
            <a:chOff x="1257300" y="1890147"/>
            <a:chExt cx="6629400" cy="46630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8EC346-7697-4DAD-86B2-B580519DC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1890147"/>
              <a:ext cx="6629400" cy="4663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43A3B9-7D7C-4EEA-8DFD-54E6B9070BA6}"/>
                </a:ext>
              </a:extLst>
            </p:cNvPr>
            <p:cNvSpPr/>
            <p:nvPr/>
          </p:nvSpPr>
          <p:spPr>
            <a:xfrm>
              <a:off x="5181600" y="4648200"/>
              <a:ext cx="22098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7D14DB-A947-4FB8-A87A-50E9452FD36B}"/>
              </a:ext>
            </a:extLst>
          </p:cNvPr>
          <p:cNvSpPr/>
          <p:nvPr/>
        </p:nvSpPr>
        <p:spPr>
          <a:xfrm>
            <a:off x="6086476" y="615791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Implementation of ASP.NET Core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Changing the authentication…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FB140-71FC-4BA6-A0B4-52CF26B82E02}"/>
              </a:ext>
            </a:extLst>
          </p:cNvPr>
          <p:cNvGrpSpPr/>
          <p:nvPr/>
        </p:nvGrpSpPr>
        <p:grpSpPr>
          <a:xfrm>
            <a:off x="685800" y="1907973"/>
            <a:ext cx="7467600" cy="4006817"/>
            <a:chOff x="685800" y="1907973"/>
            <a:chExt cx="7467600" cy="40068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0D9387-B38F-42F4-9CC8-3A6D8F78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907973"/>
              <a:ext cx="7467600" cy="4006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0D81E7-64BA-4833-9CD6-A36A0DABE2CD}"/>
                </a:ext>
              </a:extLst>
            </p:cNvPr>
            <p:cNvSpPr/>
            <p:nvPr/>
          </p:nvSpPr>
          <p:spPr>
            <a:xfrm>
              <a:off x="2794000" y="2724150"/>
              <a:ext cx="2971800" cy="552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27825-3CFE-49D7-B213-BB80C35C2F14}"/>
                </a:ext>
              </a:extLst>
            </p:cNvPr>
            <p:cNvSpPr/>
            <p:nvPr/>
          </p:nvSpPr>
          <p:spPr>
            <a:xfrm>
              <a:off x="2774950" y="4368800"/>
              <a:ext cx="1263650" cy="584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7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Enabling SSL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Going to the project properties…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936478-52A2-49E8-B44F-263AE5880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0"/>
          <a:stretch/>
        </p:blipFill>
        <p:spPr>
          <a:xfrm>
            <a:off x="967131" y="2133600"/>
            <a:ext cx="7209738" cy="380121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06B1C25-08FE-435D-B85B-28CAE9A98744}"/>
              </a:ext>
            </a:extLst>
          </p:cNvPr>
          <p:cNvSpPr/>
          <p:nvPr/>
        </p:nvSpPr>
        <p:spPr>
          <a:xfrm>
            <a:off x="5046948" y="5629175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9044</TotalTime>
  <Words>991</Words>
  <Application>Microsoft Office PowerPoint</Application>
  <PresentationFormat>On-screen Show (4:3)</PresentationFormat>
  <Paragraphs>246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Courier New</vt:lpstr>
      <vt:lpstr>Edwardian Script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Kevin Ma</cp:lastModifiedBy>
  <cp:revision>471</cp:revision>
  <dcterms:created xsi:type="dcterms:W3CDTF">2006-08-16T00:00:00Z</dcterms:created>
  <dcterms:modified xsi:type="dcterms:W3CDTF">2018-11-04T21:47:57Z</dcterms:modified>
</cp:coreProperties>
</file>